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05" r:id="rId3"/>
    <p:sldId id="331" r:id="rId4"/>
    <p:sldId id="315" r:id="rId5"/>
    <p:sldId id="324" r:id="rId6"/>
    <p:sldId id="325" r:id="rId7"/>
    <p:sldId id="265" r:id="rId8"/>
    <p:sldId id="301" r:id="rId9"/>
    <p:sldId id="289" r:id="rId10"/>
    <p:sldId id="295" r:id="rId11"/>
    <p:sldId id="321" r:id="rId12"/>
    <p:sldId id="327" r:id="rId13"/>
    <p:sldId id="320" r:id="rId14"/>
    <p:sldId id="330" r:id="rId15"/>
    <p:sldId id="267" r:id="rId16"/>
    <p:sldId id="306" r:id="rId17"/>
    <p:sldId id="277" r:id="rId18"/>
    <p:sldId id="291" r:id="rId19"/>
    <p:sldId id="322" r:id="rId20"/>
    <p:sldId id="323" r:id="rId21"/>
    <p:sldId id="329" r:id="rId22"/>
    <p:sldId id="271" r:id="rId23"/>
  </p:sldIdLst>
  <p:sldSz cx="12192000" cy="6858000"/>
  <p:notesSz cx="6858000" cy="9144000"/>
  <p:embeddedFontLst>
    <p:embeddedFont>
      <p:font typeface="Inter" panose="020B0604020202020204" charset="0"/>
      <p:regular r:id="rId25"/>
      <p:bold r:id="rId26"/>
      <p:italic r:id="rId27"/>
      <p:boldItalic r:id="rId28"/>
    </p:embeddedFont>
    <p:embeddedFont>
      <p:font typeface="Inter Light" panose="020B0604020202020204" charset="0"/>
      <p:regular r:id="rId29"/>
      <p:italic r:id="rId30"/>
    </p:embeddedFont>
    <p:embeddedFont>
      <p:font typeface="Inter Medium" panose="020B0604020202020204" charset="0"/>
      <p:regular r:id="rId31"/>
      <p:italic r:id="rId32"/>
    </p:embeddedFont>
    <p:embeddedFont>
      <p:font typeface="Inter SemiBold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8"/>
    <a:srgbClr val="3A3835"/>
    <a:srgbClr val="7C7975"/>
    <a:srgbClr val="FFEBF8"/>
    <a:srgbClr val="CCD9FF"/>
    <a:srgbClr val="9C163E"/>
    <a:srgbClr val="BCC3C4"/>
    <a:srgbClr val="697A7C"/>
    <a:srgbClr val="D2D6D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6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E995E-7E68-E347-A99B-84918AB6C30F}" type="datetimeFigureOut">
              <a:rPr lang="en-DK" smtClean="0"/>
              <a:t>12/02/2025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3F8FC-B87B-644A-876D-888CB8248F6D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3899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3F8FC-B87B-644A-876D-888CB8248F6D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7422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3F8FC-B87B-644A-876D-888CB8248F6D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6547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23F8FC-B87B-644A-876D-888CB8248F6D}" type="slidenum">
              <a:rPr lang="en-DK" smtClean="0"/>
              <a:t>22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8952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  1">
    <p:bg>
      <p:bgPr>
        <a:solidFill>
          <a:srgbClr val="0B3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61087-AB36-7E57-469A-3F7385C82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293972"/>
            <a:ext cx="9144000" cy="2215991"/>
          </a:xfrm>
        </p:spPr>
        <p:txBody>
          <a:bodyPr anchor="b"/>
          <a:lstStyle>
            <a:lvl1pPr algn="l">
              <a:defRPr sz="8000" b="0" i="0" spc="-1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FE99A-5880-7473-916C-A79891E21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678862"/>
            <a:ext cx="9144000" cy="1505238"/>
          </a:xfrm>
        </p:spPr>
        <p:txBody>
          <a:bodyPr/>
          <a:lstStyle>
            <a:lvl1pPr marL="0" indent="0" algn="l">
              <a:buNone/>
              <a:defRPr sz="24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779A6-8E3E-E87E-EBD4-B79C0E831E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362123" y="5333121"/>
            <a:ext cx="3611215" cy="14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411A6-BAA5-2B03-E6EA-72E19150BD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536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2F8965-EF97-6140-D8B2-D1F96CCF4E9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9C16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B6C129D-73D4-92FE-A499-BF5476FBF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0035" y="1290320"/>
            <a:ext cx="4134678" cy="4389755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en-DK" dirty="0"/>
              <a:t>Sektions title tekst står 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EC2BB-9705-C29D-35B0-52D95B25F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992" y="3072834"/>
            <a:ext cx="3337200" cy="3699026"/>
          </a:xfrm>
        </p:spPr>
        <p:txBody>
          <a:bodyPr bIns="0" anchor="b">
            <a:normAutofit/>
          </a:bodyPr>
          <a:lstStyle>
            <a:lvl1pPr>
              <a:defRPr sz="155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pPr lvl="0"/>
            <a:r>
              <a:rPr lang="en-DK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5336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411A6-BAA5-2B03-E6EA-72E19150BD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4652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2F8965-EF97-6140-D8B2-D1F96CCF4E9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421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B6C129D-73D4-92FE-A499-BF5476FBF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0035" y="1290320"/>
            <a:ext cx="4134678" cy="4389755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en-DK" dirty="0"/>
              <a:t>Sektions title tekst står 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EC2BB-9705-C29D-35B0-52D95B25F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992" y="3072834"/>
            <a:ext cx="3337200" cy="3699026"/>
          </a:xfrm>
        </p:spPr>
        <p:txBody>
          <a:bodyPr bIns="0" anchor="b">
            <a:normAutofit/>
          </a:bodyPr>
          <a:lstStyle>
            <a:lvl1pPr>
              <a:defRPr sz="155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pPr lvl="0"/>
            <a:r>
              <a:rPr lang="en-DK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021338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94F2-3BB2-10EB-6FB1-A216E81D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914000" cy="1222707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solidFill>
                  <a:schemeClr val="tx2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7D1990D-7FB2-0B60-8F6C-1C6540D208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9800" y="0"/>
            <a:ext cx="61722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02C253-6B35-3069-D3BB-A18ABCCD6A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2509838"/>
            <a:ext cx="5032375" cy="3667125"/>
          </a:xfrm>
        </p:spPr>
        <p:txBody>
          <a:bodyPr/>
          <a:lstStyle>
            <a:lvl1pPr>
              <a:lnSpc>
                <a:spcPts val="1900"/>
              </a:lnSpc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17007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309704-3DFA-7BEA-D0C3-0B2E059133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722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994F2-3BB2-10EB-6FB1-A216E81D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888" y="540000"/>
            <a:ext cx="5181600" cy="1222707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F4D10DF-743B-1D98-E5B5-CE50EFDE7D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9888" y="2509838"/>
            <a:ext cx="5032375" cy="3667125"/>
          </a:xfrm>
        </p:spPr>
        <p:txBody>
          <a:bodyPr/>
          <a:lstStyle>
            <a:lvl1pPr>
              <a:lnSpc>
                <a:spcPts val="1900"/>
              </a:lnSpc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711527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FAAD3E-C62B-9DCF-D756-F0EFAF318BDE}"/>
              </a:ext>
            </a:extLst>
          </p:cNvPr>
          <p:cNvSpPr/>
          <p:nvPr userDrawn="1"/>
        </p:nvSpPr>
        <p:spPr>
          <a:xfrm>
            <a:off x="0" y="0"/>
            <a:ext cx="6019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994F2-3BB2-10EB-6FB1-A216E81D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914502" cy="1222707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solidFill>
                  <a:srgbClr val="96FAB9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7D1990D-7FB2-0B60-8F6C-1C6540D208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9800" y="0"/>
            <a:ext cx="61722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D6CD2E8-85A9-CB99-3B3D-DC21EC8C36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2509838"/>
            <a:ext cx="5032375" cy="3667125"/>
          </a:xfrm>
        </p:spPr>
        <p:txBody>
          <a:bodyPr/>
          <a:lstStyle>
            <a:lvl1pPr>
              <a:lnSpc>
                <a:spcPts val="19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21970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94F2-3BB2-10EB-6FB1-A216E81D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418470" cy="609398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528FA24-3E5E-9C2F-5729-1C1E407659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2296160"/>
            <a:ext cx="11112250" cy="3850640"/>
          </a:xfrm>
        </p:spPr>
        <p:txBody>
          <a:bodyPr numCol="2" spcCol="360000">
            <a:noAutofit/>
          </a:bodyPr>
          <a:lstStyle>
            <a:lvl1pPr>
              <a:lnSpc>
                <a:spcPts val="1900"/>
              </a:lnSpc>
              <a:defRPr lang="en-GB" sz="1600" b="0" i="0" kern="1200" dirty="0" err="1" smtClean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Her star der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2 </a:t>
            </a:r>
            <a:r>
              <a:rPr lang="en-GB" dirty="0" err="1"/>
              <a:t>kolumner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349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lede mø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FAAD3E-C62B-9DCF-D756-F0EFAF318BDE}"/>
              </a:ext>
            </a:extLst>
          </p:cNvPr>
          <p:cNvSpPr/>
          <p:nvPr userDrawn="1"/>
        </p:nvSpPr>
        <p:spPr>
          <a:xfrm>
            <a:off x="6172202" y="0"/>
            <a:ext cx="60197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994F2-3BB2-10EB-6FB1-A216E81D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306" y="540000"/>
            <a:ext cx="4914502" cy="1222707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solidFill>
                  <a:srgbClr val="96FAB9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D6CD2E8-85A9-CB99-3B3D-DC21EC8C36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5306" y="2509838"/>
            <a:ext cx="5032375" cy="3667125"/>
          </a:xfrm>
        </p:spPr>
        <p:txBody>
          <a:bodyPr/>
          <a:lstStyle>
            <a:lvl1pPr>
              <a:lnSpc>
                <a:spcPts val="19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427DD60-A639-8838-3D8E-959A8E8351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61722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092496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diagr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036E2AA-8685-3C6A-29C5-5EC3F4E866D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560710"/>
            <a:ext cx="5375378" cy="5586089"/>
          </a:xfrm>
        </p:spPr>
        <p:txBody>
          <a:bodyPr/>
          <a:lstStyle/>
          <a:p>
            <a:r>
              <a:rPr lang="da-DK"/>
              <a:t>Klik på ikonet for at tilføje et diagram</a:t>
            </a:r>
            <a:endParaRPr lang="en-DK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31F386-7DB6-A0D6-FB21-D892D3A6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888" y="540000"/>
            <a:ext cx="5181600" cy="1222707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9AA1408-98F2-F5A7-CD1C-46CFD55318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9888" y="2509838"/>
            <a:ext cx="5032375" cy="3667125"/>
          </a:xfrm>
        </p:spPr>
        <p:txBody>
          <a:bodyPr/>
          <a:lstStyle>
            <a:lvl1pPr>
              <a:lnSpc>
                <a:spcPts val="1900"/>
              </a:lnSpc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02748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diagr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3036E2AA-8685-3C6A-29C5-5EC3F4E866D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76622" y="560710"/>
            <a:ext cx="5375378" cy="5586089"/>
          </a:xfrm>
        </p:spPr>
        <p:txBody>
          <a:bodyPr/>
          <a:lstStyle/>
          <a:p>
            <a:r>
              <a:rPr lang="da-DK"/>
              <a:t>Klik på ikonet for at tilføje et diagram</a:t>
            </a:r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20800-C763-1216-E279-29640EA5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913750" cy="1222707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1848A0A-5818-C3BF-DB0F-425A09FBA7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2509838"/>
            <a:ext cx="5032375" cy="3667125"/>
          </a:xfrm>
        </p:spPr>
        <p:txBody>
          <a:bodyPr/>
          <a:lstStyle>
            <a:lvl1pPr>
              <a:lnSpc>
                <a:spcPts val="1900"/>
              </a:lnSpc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95799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2F8965-EF97-6140-D8B2-D1F96CCF4E9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BCC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B6C129D-73D4-92FE-A499-BF5476FBF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22720" y="1290320"/>
            <a:ext cx="5157216" cy="43897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0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en-DK" dirty="0"/>
              <a:t>100%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9126A55-219E-D8F6-02D0-34A770C5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043936" cy="1218795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E039E2F-4DA3-F52B-56F9-845691E15D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905558"/>
            <a:ext cx="5044186" cy="873442"/>
          </a:xfrm>
        </p:spPr>
        <p:txBody>
          <a:bodyPr numCol="1" spcCol="360000">
            <a:noAutofit/>
          </a:bodyPr>
          <a:lstStyle>
            <a:lvl1pPr>
              <a:lnSpc>
                <a:spcPct val="100000"/>
              </a:lnSpc>
              <a:defRPr lang="en-GB" sz="1600" b="0" i="0" kern="1200" dirty="0" err="1" smtClean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Uddybende</a:t>
            </a:r>
            <a:r>
              <a:rPr lang="en-GB" dirty="0"/>
              <a:t> </a:t>
            </a:r>
            <a:r>
              <a:rPr lang="en-GB" dirty="0" err="1"/>
              <a:t>forklarende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5301A98C-FADE-2351-756B-5226CE3F702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39750" y="2925763"/>
            <a:ext cx="5043488" cy="3341687"/>
          </a:xfrm>
        </p:spPr>
        <p:txBody>
          <a:bodyPr/>
          <a:lstStyle/>
          <a:p>
            <a:r>
              <a:rPr lang="da-DK"/>
              <a:t>Klik på ikonet for at tilføje et diagram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001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5C53DF6-6436-7511-5F18-F7EA4BEC0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293972"/>
            <a:ext cx="9144000" cy="2215991"/>
          </a:xfrm>
        </p:spPr>
        <p:txBody>
          <a:bodyPr anchor="b"/>
          <a:lstStyle>
            <a:lvl1pPr algn="l">
              <a:defRPr sz="8000" b="0" i="0" spc="-150">
                <a:solidFill>
                  <a:schemeClr val="tx2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2C021F3-238B-89A0-31CD-70A836EC9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678862"/>
            <a:ext cx="9144000" cy="1505238"/>
          </a:xfrm>
        </p:spPr>
        <p:txBody>
          <a:bodyPr/>
          <a:lstStyle>
            <a:lvl1pPr marL="0" indent="0" algn="l">
              <a:buNone/>
              <a:defRPr sz="2400" spc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 dirty="0"/>
          </a:p>
        </p:txBody>
      </p:sp>
      <p:pic>
        <p:nvPicPr>
          <p:cNvPr id="3" name="Picture 2" descr="A blue and black text&#10;&#10;AI-generated content may be incorrect.">
            <a:extLst>
              <a:ext uri="{FF2B5EF4-FFF2-40B4-BE49-F238E27FC236}">
                <a16:creationId xmlns:a16="http://schemas.microsoft.com/office/drawing/2014/main" id="{A37C4E31-BF93-7A96-9007-F8DCC59F1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62122" y="5333121"/>
            <a:ext cx="3611217" cy="14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mø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994F2-3BB2-10EB-6FB1-A216E81D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8418470" cy="609398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solidFill>
                  <a:schemeClr val="accent3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528FA24-3E5E-9C2F-5729-1C1E407659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2296160"/>
            <a:ext cx="11112250" cy="3850640"/>
          </a:xfrm>
        </p:spPr>
        <p:txBody>
          <a:bodyPr numCol="2" spcCol="360000">
            <a:noAutofit/>
          </a:bodyPr>
          <a:lstStyle>
            <a:lvl1pPr>
              <a:lnSpc>
                <a:spcPts val="1900"/>
              </a:lnSpc>
              <a:defRPr lang="en-GB" sz="1600" b="0" i="0" kern="1200" dirty="0" err="1" smtClean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Her star der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2 </a:t>
            </a:r>
            <a:r>
              <a:rPr lang="en-GB" dirty="0" err="1"/>
              <a:t>kolumner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6027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d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C9A6F01-3F20-8CBA-C3D3-49FB6CF5E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9237984" cy="609398"/>
          </a:xfrm>
        </p:spPr>
        <p:txBody>
          <a:bodyPr wrap="square" lIns="0" tIns="0" rIns="0" bIns="0" anchor="t" anchorCtr="0">
            <a:spAutoFit/>
          </a:bodyPr>
          <a:lstStyle>
            <a:lvl1pPr>
              <a:defRPr b="0" i="0" spc="-150" baseline="0"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692477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+ 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EB1390-7C99-7EF9-4370-E2D7357F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F8E4FDE-9225-4B01-2C4F-D69345B48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337" y="3429000"/>
            <a:ext cx="3994087" cy="7334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DK" dirty="0"/>
              <a:t>Navn Efternavn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7C64E05-B194-649C-CD52-599520DDFB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540000"/>
            <a:ext cx="9382933" cy="259334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000" b="1" i="0" spc="0" baseline="0">
                <a:solidFill>
                  <a:schemeClr val="accent3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GB" dirty="0"/>
              <a:t>“Her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stå</a:t>
            </a:r>
            <a:r>
              <a:rPr lang="en-GB" dirty="0"/>
              <a:t> et </a:t>
            </a:r>
            <a:r>
              <a:rPr lang="en-GB" dirty="0" err="1"/>
              <a:t>stort</a:t>
            </a:r>
            <a:r>
              <a:rPr lang="en-GB" dirty="0"/>
              <a:t> </a:t>
            </a:r>
            <a:r>
              <a:rPr lang="en-GB" dirty="0" err="1"/>
              <a:t>citat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linjer</a:t>
            </a:r>
            <a:r>
              <a:rPr lang="en-GB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5838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09AB9B-1019-58C5-028D-0FBCBF39C0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F3C156-4111-7133-4BFA-B879B0A91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454150"/>
            <a:ext cx="9382933" cy="39497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 spc="0" baseline="0">
                <a:solidFill>
                  <a:schemeClr val="accent3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GB" dirty="0"/>
              <a:t>“Her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stå</a:t>
            </a:r>
            <a:r>
              <a:rPr lang="en-GB" dirty="0"/>
              <a:t> et </a:t>
            </a:r>
            <a:r>
              <a:rPr lang="en-GB" dirty="0" err="1"/>
              <a:t>stort</a:t>
            </a:r>
            <a:r>
              <a:rPr lang="en-GB" dirty="0"/>
              <a:t> </a:t>
            </a:r>
            <a:r>
              <a:rPr lang="en-GB" dirty="0" err="1"/>
              <a:t>citat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linjer</a:t>
            </a:r>
            <a:r>
              <a:rPr lang="en-GB" dirty="0"/>
              <a:t>”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F8E4FDE-9225-4B01-2C4F-D69345B48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337" y="5656263"/>
            <a:ext cx="5125685" cy="7334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DK" dirty="0"/>
              <a:t>Navn Efternavn</a:t>
            </a:r>
          </a:p>
        </p:txBody>
      </p:sp>
    </p:spTree>
    <p:extLst>
      <p:ext uri="{BB962C8B-B14F-4D97-AF65-F5344CB8AC3E}">
        <p14:creationId xmlns:p14="http://schemas.microsoft.com/office/powerpoint/2010/main" val="2857398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09AB9B-1019-58C5-028D-0FBCBF39C0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F3C156-4111-7133-4BFA-B879B0A91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454150"/>
            <a:ext cx="9382933" cy="39497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 spc="0" baseline="0">
                <a:solidFill>
                  <a:schemeClr val="tx2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GB" dirty="0"/>
              <a:t>“Her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stå</a:t>
            </a:r>
            <a:r>
              <a:rPr lang="en-GB" dirty="0"/>
              <a:t> et </a:t>
            </a:r>
            <a:r>
              <a:rPr lang="en-GB" dirty="0" err="1"/>
              <a:t>stort</a:t>
            </a:r>
            <a:r>
              <a:rPr lang="en-GB" dirty="0"/>
              <a:t> </a:t>
            </a:r>
            <a:r>
              <a:rPr lang="en-GB" dirty="0" err="1"/>
              <a:t>citat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linjer</a:t>
            </a:r>
            <a:r>
              <a:rPr lang="en-GB" dirty="0"/>
              <a:t>”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F8E4FDE-9225-4B01-2C4F-D69345B48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337" y="5656263"/>
            <a:ext cx="5125685" cy="7334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DK" dirty="0"/>
              <a:t>Navn Efternavn</a:t>
            </a:r>
          </a:p>
        </p:txBody>
      </p:sp>
    </p:spTree>
    <p:extLst>
      <p:ext uri="{BB962C8B-B14F-4D97-AF65-F5344CB8AC3E}">
        <p14:creationId xmlns:p14="http://schemas.microsoft.com/office/powerpoint/2010/main" val="1445109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+ halvt 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330AA1-1C48-4A6D-D88F-613175E34D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EB1390-7C99-7EF9-4370-E2D7357F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F3C156-4111-7133-4BFA-B879B0A91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1" y="540000"/>
            <a:ext cx="5127022" cy="495768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6000" b="1" i="0" spc="0" baseline="0">
                <a:solidFill>
                  <a:schemeClr val="accent3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GB" dirty="0"/>
              <a:t>“Her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stå</a:t>
            </a:r>
            <a:r>
              <a:rPr lang="en-GB" dirty="0"/>
              <a:t> et </a:t>
            </a:r>
            <a:r>
              <a:rPr lang="en-GB" dirty="0" err="1"/>
              <a:t>stort</a:t>
            </a:r>
            <a:r>
              <a:rPr lang="en-GB" dirty="0"/>
              <a:t> </a:t>
            </a:r>
            <a:r>
              <a:rPr lang="en-GB" dirty="0" err="1"/>
              <a:t>citat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linjer</a:t>
            </a:r>
            <a:r>
              <a:rPr lang="en-GB" dirty="0"/>
              <a:t>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8F7C7-A053-3173-1E06-990DDF87B0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337" y="5656263"/>
            <a:ext cx="5125685" cy="7334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DK" dirty="0"/>
              <a:t>Navn Efternavn</a:t>
            </a:r>
          </a:p>
        </p:txBody>
      </p:sp>
    </p:spTree>
    <p:extLst>
      <p:ext uri="{BB962C8B-B14F-4D97-AF65-F5344CB8AC3E}">
        <p14:creationId xmlns:p14="http://schemas.microsoft.com/office/powerpoint/2010/main" val="3761746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t + halvt 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330AA1-1C48-4A6D-D88F-613175E34D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EB1390-7C99-7EF9-4370-E2D7357F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F3C156-4111-7133-4BFA-B879B0A91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1" y="540000"/>
            <a:ext cx="5127022" cy="495768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6000" b="1" i="0" spc="0" baseline="0">
                <a:solidFill>
                  <a:schemeClr val="tx2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</a:lstStyle>
          <a:p>
            <a:pPr lvl="0"/>
            <a:r>
              <a:rPr lang="en-GB" dirty="0"/>
              <a:t>“Her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stå</a:t>
            </a:r>
            <a:r>
              <a:rPr lang="en-GB" dirty="0"/>
              <a:t> et </a:t>
            </a:r>
            <a:r>
              <a:rPr lang="en-GB" dirty="0" err="1"/>
              <a:t>stort</a:t>
            </a:r>
            <a:r>
              <a:rPr lang="en-GB" dirty="0"/>
              <a:t> </a:t>
            </a:r>
            <a:r>
              <a:rPr lang="en-GB" dirty="0" err="1"/>
              <a:t>citat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linjer</a:t>
            </a:r>
            <a:r>
              <a:rPr lang="en-GB" dirty="0"/>
              <a:t>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8F7C7-A053-3173-1E06-990DDF87B0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1337" y="5656263"/>
            <a:ext cx="5125685" cy="7334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DK" dirty="0"/>
              <a:t>Navn Efternavn</a:t>
            </a:r>
          </a:p>
        </p:txBody>
      </p:sp>
    </p:spTree>
    <p:extLst>
      <p:ext uri="{BB962C8B-B14F-4D97-AF65-F5344CB8AC3E}">
        <p14:creationId xmlns:p14="http://schemas.microsoft.com/office/powerpoint/2010/main" val="1326551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635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09AB9B-1019-58C5-028D-0FBCBF39C0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F8E4FDE-9225-4B01-2C4F-D69345B48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9808" y="2587753"/>
            <a:ext cx="3072384" cy="198424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err="1"/>
              <a:t>Snorresgade</a:t>
            </a:r>
            <a:r>
              <a:rPr lang="en-GB" dirty="0"/>
              <a:t> 15 </a:t>
            </a:r>
            <a:br>
              <a:rPr lang="en-GB" dirty="0"/>
            </a:br>
            <a:r>
              <a:rPr lang="en-GB" dirty="0"/>
              <a:t>2300 København S</a:t>
            </a:r>
          </a:p>
          <a:p>
            <a:pPr lvl="0"/>
            <a:r>
              <a:rPr lang="en-GB" dirty="0"/>
              <a:t>+45 7013 1312 </a:t>
            </a:r>
            <a:br>
              <a:rPr lang="en-GB" dirty="0"/>
            </a:br>
            <a:r>
              <a:rPr lang="en-GB" dirty="0" err="1"/>
              <a:t>info@aogtil</a:t>
            </a:r>
            <a:endParaRPr lang="en-GB" dirty="0"/>
          </a:p>
          <a:p>
            <a:pPr lvl="0"/>
            <a:r>
              <a:rPr lang="en-GB" dirty="0" err="1"/>
              <a:t>www.aogtil.dk</a:t>
            </a:r>
            <a:endParaRPr lang="en-DK" dirty="0"/>
          </a:p>
        </p:txBody>
      </p:sp>
      <p:pic>
        <p:nvPicPr>
          <p:cNvPr id="3" name="Picture 2" descr="A blue and black text&#10;&#10;AI-generated content may be incorrect.">
            <a:extLst>
              <a:ext uri="{FF2B5EF4-FFF2-40B4-BE49-F238E27FC236}">
                <a16:creationId xmlns:a16="http://schemas.microsoft.com/office/drawing/2014/main" id="{E40DC477-2CDC-5B85-B485-3C784FCF0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90391" y="1144286"/>
            <a:ext cx="3611217" cy="144346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AFF8CA-DF8A-497C-A5F0-0B123ADCC9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27650" y="4900613"/>
            <a:ext cx="1536700" cy="1536700"/>
          </a:xfrm>
        </p:spPr>
        <p:txBody>
          <a:bodyPr/>
          <a:lstStyle/>
          <a:p>
            <a:r>
              <a:rPr lang="en-DK" dirty="0"/>
              <a:t>QR</a:t>
            </a:r>
          </a:p>
        </p:txBody>
      </p:sp>
    </p:spTree>
    <p:extLst>
      <p:ext uri="{BB962C8B-B14F-4D97-AF65-F5344CB8AC3E}">
        <p14:creationId xmlns:p14="http://schemas.microsoft.com/office/powerpoint/2010/main" val="323333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re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09AB9B-1019-58C5-028D-0FBCBF39C0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F8E4FDE-9225-4B01-2C4F-D69345B487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9808" y="2587753"/>
            <a:ext cx="3072384" cy="1984248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 err="1"/>
              <a:t>Snorresgade</a:t>
            </a:r>
            <a:r>
              <a:rPr lang="en-GB" dirty="0"/>
              <a:t> 15 </a:t>
            </a:r>
            <a:br>
              <a:rPr lang="en-GB" dirty="0"/>
            </a:br>
            <a:r>
              <a:rPr lang="en-GB" dirty="0"/>
              <a:t>2300 København S</a:t>
            </a:r>
          </a:p>
          <a:p>
            <a:pPr lvl="0"/>
            <a:r>
              <a:rPr lang="en-GB" dirty="0"/>
              <a:t>+45 7013 1312 </a:t>
            </a:r>
            <a:br>
              <a:rPr lang="en-GB" dirty="0"/>
            </a:br>
            <a:r>
              <a:rPr lang="en-GB" dirty="0" err="1"/>
              <a:t>info@aogtil</a:t>
            </a:r>
            <a:endParaRPr lang="en-GB" dirty="0"/>
          </a:p>
          <a:p>
            <a:pPr lvl="0"/>
            <a:r>
              <a:rPr lang="en-GB" dirty="0" err="1"/>
              <a:t>www.aogtil.dk</a:t>
            </a:r>
            <a:endParaRPr lang="en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0DC477-2CDC-5B85-B485-3C784FCF0C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90392" y="1144286"/>
            <a:ext cx="3611215" cy="144346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AFF8CA-DF8A-497C-A5F0-0B123ADCC9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27650" y="4900613"/>
            <a:ext cx="1536700" cy="1536700"/>
          </a:xfrm>
        </p:spPr>
        <p:txBody>
          <a:bodyPr/>
          <a:lstStyle/>
          <a:p>
            <a:r>
              <a:rPr lang="en-DK" dirty="0"/>
              <a:t>QR</a:t>
            </a:r>
          </a:p>
        </p:txBody>
      </p:sp>
    </p:spTree>
    <p:extLst>
      <p:ext uri="{BB962C8B-B14F-4D97-AF65-F5344CB8AC3E}">
        <p14:creationId xmlns:p14="http://schemas.microsoft.com/office/powerpoint/2010/main" val="378067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411A6-BAA5-2B03-E6EA-72E19150BD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3C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0AC8E79-D7EC-6A17-EB0E-855889839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1290320"/>
            <a:ext cx="4916488" cy="43897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0" i="0" spc="-150">
                <a:solidFill>
                  <a:srgbClr val="96FAB9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DK" dirty="0"/>
              <a:t>Agenda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9DBA020-B132-02A3-A464-F171985727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6375" y="1014413"/>
            <a:ext cx="5119688" cy="4929187"/>
          </a:xfrm>
        </p:spPr>
        <p:txBody>
          <a:bodyPr anchor="ctr">
            <a:normAutofit/>
          </a:bodyPr>
          <a:lstStyle>
            <a:lvl1pPr marL="514350" indent="-514350">
              <a:buFont typeface="+mj-lt"/>
              <a:buAutoNum type="arabicPeriod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GB" dirty="0"/>
              <a:t> Agenda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90610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411A6-BAA5-2B03-E6EA-72E19150BD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0AC8E79-D7EC-6A17-EB0E-855889839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1290320"/>
            <a:ext cx="4916488" cy="43897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0" i="0" spc="-15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DK" dirty="0"/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2FB329-0E82-F242-978B-65E76E0C8A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6375" y="1014413"/>
            <a:ext cx="5119688" cy="4929187"/>
          </a:xfrm>
        </p:spPr>
        <p:txBody>
          <a:bodyPr anchor="ctr">
            <a:normAutofit/>
          </a:bodyPr>
          <a:lstStyle>
            <a:lvl1pPr marL="514350" indent="-514350">
              <a:buFont typeface="+mj-lt"/>
              <a:buAutoNum type="arabicPeriod"/>
              <a:defRPr sz="20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GB" dirty="0"/>
              <a:t> Agenda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39326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411A6-BAA5-2B03-E6EA-72E19150BD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C16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0AC8E79-D7EC-6A17-EB0E-855889839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1290320"/>
            <a:ext cx="4916488" cy="43897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0" i="0" spc="-1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DK" dirty="0"/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2FB329-0E82-F242-978B-65E76E0C8A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6375" y="1014413"/>
            <a:ext cx="5119688" cy="4929187"/>
          </a:xfrm>
        </p:spPr>
        <p:txBody>
          <a:bodyPr anchor="ctr">
            <a:normAutofit/>
          </a:bodyPr>
          <a:lstStyle>
            <a:lvl1pPr marL="514350" indent="-514350">
              <a:buFont typeface="+mj-lt"/>
              <a:buAutoNum type="arabicPeriod"/>
              <a:defRPr sz="20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GB" dirty="0"/>
              <a:t> Agenda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91750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411A6-BAA5-2B03-E6EA-72E19150BD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4652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0AC8E79-D7EC-6A17-EB0E-855889839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1290320"/>
            <a:ext cx="4916488" cy="43897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0" i="0" spc="-15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DK" dirty="0"/>
              <a:t>Agenda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2FB329-0E82-F242-978B-65E76E0C8A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6375" y="1014413"/>
            <a:ext cx="5119688" cy="4929187"/>
          </a:xfrm>
        </p:spPr>
        <p:txBody>
          <a:bodyPr anchor="ctr">
            <a:normAutofit/>
          </a:bodyPr>
          <a:lstStyle>
            <a:lvl1pPr marL="514350" indent="-514350">
              <a:buFont typeface="+mj-lt"/>
              <a:buAutoNum type="arabicPeriod"/>
              <a:defRPr sz="20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GB" dirty="0"/>
              <a:t> Agenda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2255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90BA2-A8FA-139E-E55E-1BB91B3C725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DK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0AC8E79-D7EC-6A17-EB0E-855889839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540001"/>
            <a:ext cx="4916488" cy="2020320"/>
          </a:xfrm>
        </p:spPr>
        <p:txBody>
          <a:bodyPr anchor="t">
            <a:normAutofit/>
          </a:bodyPr>
          <a:lstStyle>
            <a:lvl1pPr marL="0" indent="0" algn="l">
              <a:buNone/>
              <a:defRPr sz="6000" b="0" i="0" spc="-150">
                <a:solidFill>
                  <a:schemeClr val="accent3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pPr lvl="0"/>
            <a:r>
              <a:rPr lang="en-DK" dirty="0"/>
              <a:t>Agenda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670DF11-A484-45D2-1F18-F13F1FCE8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6375" y="1014413"/>
            <a:ext cx="5119688" cy="4929187"/>
          </a:xfrm>
        </p:spPr>
        <p:txBody>
          <a:bodyPr anchor="ctr">
            <a:normAutofit/>
          </a:bodyPr>
          <a:lstStyle>
            <a:lvl1pPr marL="514350" indent="-514350">
              <a:buFont typeface="+mj-lt"/>
              <a:buAutoNum type="arabicPeriod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en-GB" dirty="0"/>
              <a:t> Agenda 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99349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411A6-BAA5-2B03-E6EA-72E19150BD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2F8965-EF97-6140-D8B2-D1F96CCF4E9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2D6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B6C129D-73D4-92FE-A499-BF5476FBF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0035" y="1290320"/>
            <a:ext cx="4134678" cy="4389755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 spc="-150">
                <a:solidFill>
                  <a:schemeClr val="tx2"/>
                </a:solidFill>
              </a:defRPr>
            </a:lvl1pPr>
          </a:lstStyle>
          <a:p>
            <a:pPr lvl="0"/>
            <a:r>
              <a:rPr lang="en-DK" dirty="0"/>
              <a:t>Sektions title tekst står 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EC2BB-9705-C29D-35B0-52D95B25F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992" y="3072834"/>
            <a:ext cx="3337200" cy="3699026"/>
          </a:xfrm>
        </p:spPr>
        <p:txBody>
          <a:bodyPr bIns="0" anchor="b">
            <a:normAutofit/>
          </a:bodyPr>
          <a:lstStyle>
            <a:lvl1pPr>
              <a:defRPr sz="15500" b="0" i="0">
                <a:solidFill>
                  <a:schemeClr val="accent3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pPr lvl="0"/>
            <a:r>
              <a:rPr lang="en-DK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04609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7411A6-BAA5-2B03-E6EA-72E19150BDF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BCC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2F8965-EF97-6140-D8B2-D1F96CCF4E9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97A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0B6C129D-73D4-92FE-A499-BF5476FBF9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0035" y="1290320"/>
            <a:ext cx="4134678" cy="4389755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en-DK" dirty="0"/>
              <a:t>Sektions title tekst står 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EC2BB-9705-C29D-35B0-52D95B25F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992" y="3072834"/>
            <a:ext cx="3337200" cy="3699026"/>
          </a:xfrm>
        </p:spPr>
        <p:txBody>
          <a:bodyPr bIns="0" anchor="b">
            <a:normAutofit/>
          </a:bodyPr>
          <a:lstStyle>
            <a:lvl1pPr>
              <a:defRPr sz="15500" b="0" i="0"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pPr lvl="0"/>
            <a:r>
              <a:rPr lang="en-DK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8703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DCA03-4817-57A5-CBA2-7574D404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0515600" cy="609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00EB6-CD77-38FE-3C6E-9CCE6EC12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8252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C7CC4-33B3-9D6B-C353-DCB0327B9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000" y="6357600"/>
            <a:ext cx="135653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1907D0E6-A583-734E-B2E0-EC854FA81F49}" type="datetime1">
              <a:rPr lang="da-DK" smtClean="0"/>
              <a:t>02-12-2025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9CCC2-4E90-0DAE-5228-D3A830984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11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GB" dirty="0" err="1"/>
              <a:t>A&amp;Til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544F-3FBA-87DF-A384-FCB0DFEE0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88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fld id="{08E6672C-C6B4-3443-85C8-F6FF5232202A}" type="slidenum">
              <a:rPr lang="en-DK" smtClean="0"/>
              <a:pPr/>
              <a:t>‹nr.›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17116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86" r:id="rId5"/>
    <p:sldLayoutId id="2147483687" r:id="rId6"/>
    <p:sldLayoutId id="2147483661" r:id="rId7"/>
    <p:sldLayoutId id="2147483681" r:id="rId8"/>
    <p:sldLayoutId id="2147483665" r:id="rId9"/>
    <p:sldLayoutId id="2147483666" r:id="rId10"/>
    <p:sldLayoutId id="2147483685" r:id="rId11"/>
    <p:sldLayoutId id="2147483652" r:id="rId12"/>
    <p:sldLayoutId id="2147483662" r:id="rId13"/>
    <p:sldLayoutId id="2147483674" r:id="rId14"/>
    <p:sldLayoutId id="2147483667" r:id="rId15"/>
    <p:sldLayoutId id="2147483682" r:id="rId16"/>
    <p:sldLayoutId id="2147483677" r:id="rId17"/>
    <p:sldLayoutId id="2147483673" r:id="rId18"/>
    <p:sldLayoutId id="2147483664" r:id="rId19"/>
    <p:sldLayoutId id="2147483680" r:id="rId20"/>
    <p:sldLayoutId id="2147483684" r:id="rId21"/>
    <p:sldLayoutId id="2147483655" r:id="rId22"/>
    <p:sldLayoutId id="2147483670" r:id="rId23"/>
    <p:sldLayoutId id="2147483671" r:id="rId24"/>
    <p:sldLayoutId id="2147483669" r:id="rId25"/>
    <p:sldLayoutId id="2147483683" r:id="rId26"/>
    <p:sldLayoutId id="2147483678" r:id="rId27"/>
    <p:sldLayoutId id="2147483675" r:id="rId28"/>
    <p:sldLayoutId id="2147483676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Inter Medium" panose="02000503000000020004" pitchFamily="2" charset="0"/>
          <a:ea typeface="Inter Medium" panose="02000503000000020004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accent1"/>
          </a:solidFill>
          <a:latin typeface="Inter Light" panose="02000503000000020004" pitchFamily="2" charset="0"/>
          <a:ea typeface="Inter Light" panose="02000503000000020004" pitchFamily="2" charset="0"/>
          <a:cs typeface="+mn-cs"/>
        </a:defRPr>
      </a:lvl1pPr>
      <a:lvl2pPr marL="53816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accent1"/>
          </a:solidFill>
          <a:latin typeface="Inter Light" panose="02000503000000020004" pitchFamily="2" charset="0"/>
          <a:ea typeface="Inter Light" panose="02000503000000020004" pitchFamily="2" charset="0"/>
          <a:cs typeface="+mn-cs"/>
        </a:defRPr>
      </a:lvl2pPr>
      <a:lvl3pPr marL="893763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accent1"/>
          </a:solidFill>
          <a:latin typeface="Inter Light" panose="02000503000000020004" pitchFamily="2" charset="0"/>
          <a:ea typeface="Inter Light" panose="02000503000000020004" pitchFamily="2" charset="0"/>
          <a:cs typeface="+mn-cs"/>
        </a:defRPr>
      </a:lvl3pPr>
      <a:lvl4pPr marL="1339850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accent1"/>
          </a:solidFill>
          <a:latin typeface="Inter Light" panose="02000503000000020004" pitchFamily="2" charset="0"/>
          <a:ea typeface="Inter Light" panose="02000503000000020004" pitchFamily="2" charset="0"/>
          <a:cs typeface="+mn-cs"/>
        </a:defRPr>
      </a:lvl4pPr>
      <a:lvl5pPr marL="1787525" indent="-1825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>
          <a:solidFill>
            <a:schemeClr val="accent1"/>
          </a:solidFill>
          <a:latin typeface="Inter Light" panose="02000503000000020004" pitchFamily="2" charset="0"/>
          <a:ea typeface="Inter Light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graphs/mind-map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miro.com/aq/ps/mind-mapping/?utm_source=google&amp;utm_medium=cpc&amp;utm_campaign=S|GOO|NB|SCND|EN-EN|Pareto-Exact|NS&amp;utm_adgroup=&amp;adgroupid=140352036854&amp;utm_custom=18435080591&amp;utm_content=726513179017&amp;utm_term=free%20mindmap%20tool&amp;matchtype=e&amp;device=c&amp;location=9192875&amp;gad_source=1&amp;gad_campaignid=18435080591&amp;gclid=CjwKCAjw49vEBhAVEiwADnMbbCQLBq2AxjLi8PUjHHHW4uCRinmLSb_7YZ0TXJP_muP71fkTz3rJnhoCLC0QAvD_BwE" TargetMode="External"/><Relationship Id="rId4" Type="http://schemas.openxmlformats.org/officeDocument/2006/relationships/hyperlink" Target="https://www.mindmanager.com/en/?srsltid=AfmBOopHXseKHnGClDQZiG6vyjDdLlXoFewqz_wkXCe8IeA8KROhzNLR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86F231-437F-21D0-13E3-FF232230E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1293972"/>
            <a:ext cx="10533384" cy="2215991"/>
          </a:xfrm>
        </p:spPr>
        <p:txBody>
          <a:bodyPr/>
          <a:lstStyle/>
          <a:p>
            <a:r>
              <a:rPr lang="da-DK" dirty="0"/>
              <a:t>Studieliv og strategier</a:t>
            </a:r>
            <a:endParaRPr lang="en-DK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BFDD194-3436-A220-CA96-E8D2E899A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678862"/>
            <a:ext cx="9144000" cy="1505238"/>
          </a:xfrm>
        </p:spPr>
        <p:txBody>
          <a:bodyPr/>
          <a:lstStyle/>
          <a:p>
            <a:r>
              <a:rPr lang="da-DK" dirty="0"/>
              <a:t>- For ordblinde eller dig med læse- og skrivevanskeligheder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14490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B3BB3-EAC0-F7C5-2ED0-4A04B4F9B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CEE6DF-1B8B-FE99-E9B8-75AC7819F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4421" y="922772"/>
            <a:ext cx="8418470" cy="609398"/>
          </a:xfrm>
        </p:spPr>
        <p:txBody>
          <a:bodyPr/>
          <a:lstStyle/>
          <a:p>
            <a:pPr algn="ctr"/>
            <a:r>
              <a:rPr lang="da-DK" dirty="0"/>
              <a:t>Gode prompts</a:t>
            </a:r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1E6741-A033-E6C6-B6BB-B52AE8B638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875" y="1732635"/>
            <a:ext cx="11112250" cy="3850640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Multimediedesigner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 er grafisk designer med styr på typografi og layout. Giv mig 3 forslag til, hvordan jeg kan præsentere en artikel visuelt på en hjemmeside, så den er nem at læse. Brug punktform. Før du begynder, må du gerne stille mig spørgsmål.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da-DK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Markedsføringsøkonom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 er ekspert i markedsanalyse. Lav 5 spørgsmål, jeg kan bruge i et spørgeskema til unge om deres holdning til veganske produkter. Spørgsmålene skal være korte og relevante. Før du starter, spørg mig, hvis du mangler oplysninger.</a:t>
            </a:r>
          </a:p>
          <a:p>
            <a:endParaRPr lang="en-DK" sz="1200" dirty="0"/>
          </a:p>
        </p:txBody>
      </p:sp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DB07CF4A-1A09-DFA1-6A40-21C1332A2520}"/>
              </a:ext>
            </a:extLst>
          </p:cNvPr>
          <p:cNvSpPr/>
          <p:nvPr/>
        </p:nvSpPr>
        <p:spPr>
          <a:xfrm>
            <a:off x="6858000" y="2679404"/>
            <a:ext cx="4900326" cy="237863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1050" b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List over AI redskaber:</a:t>
            </a:r>
            <a:endParaRPr lang="da-DK" sz="105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050" i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Chatbots:</a:t>
            </a:r>
            <a:r>
              <a:rPr lang="en-US" sz="105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ChatGPT, Claude, </a:t>
            </a:r>
            <a:r>
              <a:rPr lang="en-US" sz="1050" kern="1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Mistrol</a:t>
            </a:r>
            <a:r>
              <a:rPr lang="en-US" sz="105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Gemini, Claude</a:t>
            </a:r>
            <a:endParaRPr lang="da-DK" sz="105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1050" i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Noter: Notebook LM (du kan uploade pensum og stille spørgsmål til det. Det laver også podcast)</a:t>
            </a:r>
            <a:endParaRPr lang="da-DK" sz="105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1050" i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PowerPoint:</a:t>
            </a:r>
            <a:r>
              <a:rPr lang="da-DK" sz="105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050" kern="1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Gamma.app</a:t>
            </a:r>
            <a:r>
              <a:rPr lang="da-DK" sz="105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1050" i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Korrektur:</a:t>
            </a:r>
            <a:r>
              <a:rPr lang="da-DK" sz="105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050" kern="1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Skrivsikkert</a:t>
            </a:r>
            <a:endParaRPr lang="da-DK" sz="105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da-DK" sz="1050" i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Podcast:</a:t>
            </a:r>
            <a:r>
              <a:rPr lang="da-DK" sz="105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050" kern="1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Notebooklm</a:t>
            </a:r>
            <a:r>
              <a:rPr lang="da-DK" sz="105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a-DK" sz="1050" kern="100" dirty="0" err="1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Elevenlabs</a:t>
            </a:r>
            <a:endParaRPr lang="da-DK" sz="105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da-DK" sz="1050" i="1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Grafik:</a:t>
            </a:r>
            <a:r>
              <a:rPr lang="da-DK" sz="105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Napkin.ai</a:t>
            </a:r>
          </a:p>
        </p:txBody>
      </p:sp>
    </p:spTree>
    <p:extLst>
      <p:ext uri="{BB962C8B-B14F-4D97-AF65-F5344CB8AC3E}">
        <p14:creationId xmlns:p14="http://schemas.microsoft.com/office/powerpoint/2010/main" val="769773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95508-B731-DF85-E8A5-0D336FBAC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C26802-08F9-29E1-7447-6F1BAF459C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AB1283B-2564-EA58-1069-EA3F48D3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8"/>
            <a:ext cx="12192000" cy="68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9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502E6DE-9535-080E-8485-EA6D414020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1337" y="0"/>
            <a:ext cx="9382933" cy="3949700"/>
          </a:xfrm>
        </p:spPr>
        <p:txBody>
          <a:bodyPr/>
          <a:lstStyle/>
          <a:p>
            <a:r>
              <a:rPr lang="da-DK" dirty="0"/>
              <a:t>”The </a:t>
            </a:r>
            <a:r>
              <a:rPr lang="da-DK" dirty="0" err="1"/>
              <a:t>drawing</a:t>
            </a:r>
            <a:r>
              <a:rPr lang="da-DK" dirty="0"/>
              <a:t> </a:t>
            </a:r>
            <a:r>
              <a:rPr lang="da-DK" dirty="0" err="1"/>
              <a:t>effect</a:t>
            </a:r>
            <a:r>
              <a:rPr lang="da-DK" dirty="0"/>
              <a:t>”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D3B01D-311E-139F-C908-53DCE7334D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337" y="3051544"/>
            <a:ext cx="6189072" cy="3338145"/>
          </a:xfr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Eksperiment med 24 deltagere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Præsenteret for 30 navneord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metoder: skrive eller tegne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Efter afledende opgaver → hukommelsestest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a-DK" altLang="da-DK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Resultat: Tegnerne huskede </a:t>
            </a:r>
            <a:r>
              <a:rPr kumimoji="0" lang="da-DK" altLang="da-DK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dobbelt så mange ord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a-DK" altLang="da-DK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a-DK" altLang="da-DK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 Tegning aktiverer hukommelse stærkere end skrift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066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C3D06D9-7669-BBCD-E80B-F26EAC4B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69" r="394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4862281-6939-97BC-8E54-5C2D50D1E5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1" y="540000"/>
            <a:ext cx="5127022" cy="49576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Gratis </a:t>
            </a:r>
            <a:r>
              <a:rPr lang="en-US" sz="36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værktøjer</a:t>
            </a:r>
            <a:r>
              <a:rPr lang="en-US" sz="3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til</a:t>
            </a:r>
            <a:r>
              <a:rPr lang="en-US" sz="3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digitale</a:t>
            </a:r>
            <a:r>
              <a:rPr lang="en-US" sz="3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mindmaps</a:t>
            </a:r>
            <a:r>
              <a:rPr lang="en-US" sz="3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</a:p>
          <a:p>
            <a:pPr>
              <a:lnSpc>
                <a:spcPct val="90000"/>
              </a:lnSpc>
            </a:pPr>
            <a:endParaRPr lang="en-US" sz="24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</a:pPr>
            <a:r>
              <a:rPr lang="en-US" sz="1800" b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 Mind Map Maker - Online Mind Mapping Examples | Canva</a:t>
            </a:r>
            <a:endParaRPr lang="en-US" sz="1800" b="0" dirty="0"/>
          </a:p>
          <a:p>
            <a:pPr>
              <a:lnSpc>
                <a:spcPct val="90000"/>
              </a:lnSpc>
            </a:pPr>
            <a:endParaRPr lang="en-US" sz="1800" b="0" dirty="0"/>
          </a:p>
          <a:p>
            <a:pPr>
              <a:lnSpc>
                <a:spcPct val="90000"/>
              </a:lnSpc>
            </a:pPr>
            <a:r>
              <a:rPr lang="en-US" sz="1800" b="0" dirty="0">
                <a:hlinkClick r:id="rId4"/>
              </a:rPr>
              <a:t>Mind Mapping Software by MindManager | MindManager</a:t>
            </a:r>
            <a:endParaRPr lang="en-US" sz="1800" b="0" dirty="0"/>
          </a:p>
          <a:p>
            <a:pPr>
              <a:lnSpc>
                <a:spcPct val="90000"/>
              </a:lnSpc>
            </a:pPr>
            <a:endParaRPr lang="en-US" sz="1800" b="0" dirty="0"/>
          </a:p>
          <a:p>
            <a:pPr>
              <a:lnSpc>
                <a:spcPct val="90000"/>
              </a:lnSpc>
            </a:pPr>
            <a:r>
              <a:rPr lang="en-US" sz="1800" b="0" dirty="0">
                <a:hlinkClick r:id="rId5"/>
              </a:rPr>
              <a:t>Mind Mapping Tool for Teams | Miro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16806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F346934-DE70-1A85-619C-760E19DF27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3581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60C9C-3CF6-FC22-1AB3-D42597961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3E0656-4BCC-F984-6F8F-59E88C4A4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a-DK" sz="36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Tre S’er</a:t>
            </a:r>
            <a:r>
              <a:rPr lang="da-DK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da-DK" sz="3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tre enkle ting, som kan hjælpe jer med at få styr på jeres hverdag og skabe et trygt læringsmiljø</a:t>
            </a:r>
            <a:endParaRPr lang="en-DK" sz="8800" dirty="0"/>
          </a:p>
        </p:txBody>
      </p:sp>
    </p:spTree>
    <p:extLst>
      <p:ext uri="{BB962C8B-B14F-4D97-AF65-F5344CB8AC3E}">
        <p14:creationId xmlns:p14="http://schemas.microsoft.com/office/powerpoint/2010/main" val="370977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77C5C-E912-F784-88D6-8DF8529A6F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992" y="418844"/>
            <a:ext cx="3337200" cy="3699026"/>
          </a:xfrm>
        </p:spPr>
        <p:txBody>
          <a:bodyPr>
            <a:normAutofit fontScale="55000" lnSpcReduction="20000"/>
          </a:bodyPr>
          <a:lstStyle/>
          <a:p>
            <a:r>
              <a:rPr lang="da-DK" dirty="0"/>
              <a:t>Saml dine ting ét sted</a:t>
            </a:r>
            <a:endParaRPr lang="en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8E012E4-3B91-943C-BF9A-D901AA9DF5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31"/>
          <a:stretch/>
        </p:blipFill>
        <p:spPr>
          <a:xfrm>
            <a:off x="6333217" y="2571865"/>
            <a:ext cx="5695950" cy="358360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0931DF8-9C99-EBAF-70CC-C97933A3F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15" y="2753833"/>
            <a:ext cx="1647779" cy="3401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9695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13D46-83DB-5113-46DA-26AC27A9A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26CA5-F36B-9485-C14E-E1D1E06087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992" y="786834"/>
            <a:ext cx="3337200" cy="3699026"/>
          </a:xfrm>
        </p:spPr>
        <p:txBody>
          <a:bodyPr>
            <a:normAutofit fontScale="55000" lnSpcReduction="20000"/>
          </a:bodyPr>
          <a:lstStyle/>
          <a:p>
            <a:r>
              <a:rPr lang="da-DK" dirty="0"/>
              <a:t>Skær det i bidder</a:t>
            </a:r>
            <a:endParaRPr lang="en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A2935EF-612E-EB5F-AF79-F94FC9451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84" y="1311120"/>
            <a:ext cx="7349067" cy="42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7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øj, Ansigt, person, bygning&#10;&#10;Indhold genereret af kunstig intelligens kan være forkert.">
            <a:extLst>
              <a:ext uri="{FF2B5EF4-FFF2-40B4-BE49-F238E27FC236}">
                <a16:creationId xmlns:a16="http://schemas.microsoft.com/office/drawing/2014/main" id="{4D5AE031-CB7F-569C-6B3F-5ABB76F03B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4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1E1CC-E61C-B991-0D6B-E3DBB7130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1" y="540000"/>
            <a:ext cx="5127022" cy="4957689"/>
          </a:xfrm>
        </p:spPr>
        <p:txBody>
          <a:bodyPr>
            <a:normAutofit/>
          </a:bodyPr>
          <a:lstStyle/>
          <a:p>
            <a:r>
              <a:rPr lang="da-DK" dirty="0"/>
              <a:t>Skab rutiner</a:t>
            </a:r>
            <a:endParaRPr lang="da-DK" sz="1800" b="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da-DK" sz="800" dirty="0"/>
              <a:t>- Hvilke vaner tror du, er gode at have som studerende - både fagligt og socialt?</a:t>
            </a:r>
            <a:endParaRPr lang="da-DK" sz="1800" b="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da-DK" sz="1800" b="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b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Tjek dagens pensum kort om morgenen.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b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Lav en fast aftale med dig selv om, hvornår studietiden slutter.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b="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Start og slut ugen med overblik. 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1800" b="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Husk vand, snacks og god søvn.</a:t>
            </a:r>
          </a:p>
          <a:p>
            <a:pPr lvl="0">
              <a:lnSpc>
                <a:spcPct val="115000"/>
              </a:lnSpc>
            </a:pPr>
            <a:endParaRPr lang="en-DK" sz="1800" dirty="0"/>
          </a:p>
        </p:txBody>
      </p:sp>
    </p:spTree>
    <p:extLst>
      <p:ext uri="{BB962C8B-B14F-4D97-AF65-F5344CB8AC3E}">
        <p14:creationId xmlns:p14="http://schemas.microsoft.com/office/powerpoint/2010/main" val="3056459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23F5809-F920-04B5-18F4-F58D82604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7"/>
            <a:ext cx="12192000" cy="6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5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ære ide-begreb">
            <a:extLst>
              <a:ext uri="{FF2B5EF4-FFF2-40B4-BE49-F238E27FC236}">
                <a16:creationId xmlns:a16="http://schemas.microsoft.com/office/drawing/2014/main" id="{0C2ED9DF-89DB-2B5F-9315-08F98DEAF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924" b="-1"/>
          <a:stretch>
            <a:fillRect/>
          </a:stretch>
        </p:blipFill>
        <p:spPr>
          <a:xfrm>
            <a:off x="20" y="10"/>
            <a:ext cx="6172180" cy="6857990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0627D2-53D8-0B54-5DD7-D9EB3EA9A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888" y="540000"/>
            <a:ext cx="5181600" cy="1222707"/>
          </a:xfrm>
        </p:spPr>
        <p:txBody>
          <a:bodyPr wrap="square" anchor="t">
            <a:normAutofit/>
          </a:bodyPr>
          <a:lstStyle/>
          <a:p>
            <a:r>
              <a:rPr lang="en-DK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B7848-8BA4-8839-C1B4-F48F67E5D6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9888" y="2509838"/>
            <a:ext cx="5032375" cy="3667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/>
              <a:t>HVAD FÅR DU MED?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Redskab til at arbejde med nye fagord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Visuel notatteknik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Metode til at formulere effektive prompts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Kendskab til Jobmakker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 tre S’er: gode råd til struktur i studielivet</a:t>
            </a:r>
          </a:p>
          <a:p>
            <a:pPr marL="881063" lvl="1" indent="-342900"/>
            <a:r>
              <a:rPr lang="da-DK" dirty="0"/>
              <a:t>Saml dine ting</a:t>
            </a:r>
          </a:p>
          <a:p>
            <a:pPr marL="881063" lvl="1" indent="-342900"/>
            <a:r>
              <a:rPr lang="da-DK" dirty="0"/>
              <a:t>Skær det i bidder</a:t>
            </a:r>
          </a:p>
          <a:p>
            <a:pPr marL="881063" lvl="1" indent="-342900"/>
            <a:r>
              <a:rPr lang="da-DK" dirty="0"/>
              <a:t>Skab rutiner</a:t>
            </a:r>
          </a:p>
        </p:txBody>
      </p:sp>
    </p:spTree>
    <p:extLst>
      <p:ext uri="{BB962C8B-B14F-4D97-AF65-F5344CB8AC3E}">
        <p14:creationId xmlns:p14="http://schemas.microsoft.com/office/powerpoint/2010/main" val="733742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5717D12-48EF-B732-2036-56FC619E5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1"/>
            <a:ext cx="12192000" cy="683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43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ont/skrifttype, skærmbillede, Grafik, tekst&#10;&#10;Indhold genereret af kunstig intelligens kan være forkert.">
            <a:extLst>
              <a:ext uri="{FF2B5EF4-FFF2-40B4-BE49-F238E27FC236}">
                <a16:creationId xmlns:a16="http://schemas.microsoft.com/office/drawing/2014/main" id="{11360435-BCD0-635C-0939-CCA6054E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5923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CF7A9-51F7-6742-C085-BE88AA224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2401967"/>
            <a:ext cx="9144000" cy="1107996"/>
          </a:xfrm>
        </p:spPr>
        <p:txBody>
          <a:bodyPr/>
          <a:lstStyle/>
          <a:p>
            <a:r>
              <a:rPr lang="en-DK" dirty="0"/>
              <a:t>Tak for i</a:t>
            </a:r>
            <a:r>
              <a:rPr lang="da-DK" dirty="0"/>
              <a:t> </a:t>
            </a:r>
            <a:r>
              <a:rPr lang="en-DK" dirty="0"/>
              <a:t>dag</a:t>
            </a:r>
          </a:p>
        </p:txBody>
      </p:sp>
    </p:spTree>
    <p:extLst>
      <p:ext uri="{BB962C8B-B14F-4D97-AF65-F5344CB8AC3E}">
        <p14:creationId xmlns:p14="http://schemas.microsoft.com/office/powerpoint/2010/main" val="1217054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5671FBF-1B8D-476E-AB27-4CD8B451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12" r="13354" b="-1"/>
          <a:stretch>
            <a:fillRect/>
          </a:stretch>
        </p:blipFill>
        <p:spPr>
          <a:xfrm>
            <a:off x="6096000" y="0"/>
            <a:ext cx="6096000" cy="6857990"/>
          </a:xfrm>
          <a:prstGeom prst="rect">
            <a:avLst/>
          </a:prstGeom>
          <a:noFill/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D02FB99-9EB0-CC35-DE5D-0A18D08410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1" y="540000"/>
            <a:ext cx="5127022" cy="4957689"/>
          </a:xfrm>
        </p:spPr>
        <p:txBody>
          <a:bodyPr>
            <a:normAutofit/>
          </a:bodyPr>
          <a:lstStyle/>
          <a:p>
            <a:r>
              <a:rPr lang="da-DK" dirty="0"/>
              <a:t>Unikke brikker i det samme spil</a:t>
            </a:r>
          </a:p>
        </p:txBody>
      </p:sp>
    </p:spTree>
    <p:extLst>
      <p:ext uri="{BB962C8B-B14F-4D97-AF65-F5344CB8AC3E}">
        <p14:creationId xmlns:p14="http://schemas.microsoft.com/office/powerpoint/2010/main" val="2789575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DE132-7B65-3DA3-1A8C-3609AF9E5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DB5C17-5CB8-9E5E-A77D-421FD393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251" y="607126"/>
            <a:ext cx="8418470" cy="609398"/>
          </a:xfrm>
        </p:spPr>
        <p:txBody>
          <a:bodyPr/>
          <a:lstStyle/>
          <a:p>
            <a:r>
              <a:rPr lang="da-DK" dirty="0"/>
              <a:t>Inspiration fra virkeligheden</a:t>
            </a:r>
            <a:endParaRPr lang="en-DK" dirty="0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55336533-4FF4-7F1B-982C-B712850D4007}"/>
              </a:ext>
            </a:extLst>
          </p:cNvPr>
          <p:cNvSpPr/>
          <p:nvPr/>
        </p:nvSpPr>
        <p:spPr>
          <a:xfrm>
            <a:off x="1515251" y="1740408"/>
            <a:ext cx="3657096" cy="469350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sz="1600" dirty="0"/>
          </a:p>
          <a:p>
            <a:pPr algn="ctr"/>
            <a:r>
              <a:rPr lang="da-DK" sz="1600" dirty="0"/>
              <a:t>Klara </a:t>
            </a:r>
            <a:r>
              <a:rPr lang="da-DK" sz="1600" dirty="0" err="1"/>
              <a:t>Boyum</a:t>
            </a:r>
            <a:endParaRPr lang="da-DK" sz="1600" dirty="0"/>
          </a:p>
          <a:p>
            <a:pPr algn="ctr"/>
            <a:endParaRPr lang="da-DK" sz="1600" dirty="0"/>
          </a:p>
          <a:p>
            <a:pPr algn="ctr"/>
            <a:r>
              <a:rPr lang="da-DK" sz="1600" i="1" dirty="0"/>
              <a:t>Regionsleder i Fonden for Entreprenørskab</a:t>
            </a:r>
          </a:p>
          <a:p>
            <a:pPr algn="ctr"/>
            <a:endParaRPr lang="da-DK" sz="1600" dirty="0"/>
          </a:p>
          <a:p>
            <a:pPr algn="ctr"/>
            <a:r>
              <a:rPr lang="da-DK" sz="1600" dirty="0"/>
              <a:t>”Vi skal støtte unge entreprenører med mentor-ordninger, aktiviteter og fortrolighed”</a:t>
            </a:r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2F05AA2C-A20B-7303-94B2-E1CBC8E21A4A}"/>
              </a:ext>
            </a:extLst>
          </p:cNvPr>
          <p:cNvSpPr/>
          <p:nvPr/>
        </p:nvSpPr>
        <p:spPr>
          <a:xfrm>
            <a:off x="7025716" y="1740410"/>
            <a:ext cx="3657096" cy="46935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r>
              <a:rPr lang="da-DK" sz="1600" dirty="0"/>
              <a:t>Freja Malik Jensen</a:t>
            </a:r>
          </a:p>
          <a:p>
            <a:pPr algn="ctr"/>
            <a:endParaRPr lang="da-DK" sz="1600" dirty="0"/>
          </a:p>
          <a:p>
            <a:pPr algn="ctr"/>
            <a:r>
              <a:rPr lang="da-DK" sz="1600" i="1" dirty="0"/>
              <a:t>Biologistuderende og foredragsholder om ordblindhed og inklusion</a:t>
            </a:r>
          </a:p>
          <a:p>
            <a:pPr algn="ctr"/>
            <a:endParaRPr lang="da-DK" sz="1600" dirty="0"/>
          </a:p>
          <a:p>
            <a:pPr algn="ctr"/>
            <a:r>
              <a:rPr lang="da-DK" sz="1600" dirty="0"/>
              <a:t>”Ordblindhed sætter ikke en stopper for ens drømme og mål”</a:t>
            </a:r>
          </a:p>
          <a:p>
            <a:pPr algn="ctr"/>
            <a:endParaRPr lang="da-DK" i="1" dirty="0"/>
          </a:p>
          <a:p>
            <a:pPr algn="ctr"/>
            <a:endParaRPr lang="da-DK" i="1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2A717EB-7E0D-13D6-D466-DC164D524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503" y="2070018"/>
            <a:ext cx="1688592" cy="16885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E1581174-57F9-E90A-AAC0-CDC43B25A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017" y="2070018"/>
            <a:ext cx="1624493" cy="16244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54832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465908A1-476B-6D19-0F5B-11B67895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914502" cy="1222707"/>
          </a:xfrm>
        </p:spPr>
        <p:txBody>
          <a:bodyPr wrap="square" anchor="t"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da-DK" noProof="0" dirty="0"/>
              <a:t>Sprogkoder fra de forskellige fag</a:t>
            </a:r>
            <a:endParaRPr lang="en-US" dirty="0"/>
          </a:p>
        </p:txBody>
      </p:sp>
      <p:pic>
        <p:nvPicPr>
          <p:cNvPr id="4" name="Billede 3" descr="Et billede, der indeholder clipart, tegning, illustration/afbildning, design&#10;&#10;Indhold genereret af kunstig intelligens kan være forkert.">
            <a:extLst>
              <a:ext uri="{FF2B5EF4-FFF2-40B4-BE49-F238E27FC236}">
                <a16:creationId xmlns:a16="http://schemas.microsoft.com/office/drawing/2014/main" id="{6A62C9ED-33CD-7391-6788-E5B84AA04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369028"/>
            <a:ext cx="6172200" cy="4119943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5A03148-4F15-EAF3-2A2D-5E00601E69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2509838"/>
            <a:ext cx="5032375" cy="3667125"/>
          </a:xfrm>
        </p:spPr>
        <p:txBody>
          <a:bodyPr/>
          <a:lstStyle/>
          <a:p>
            <a:pPr algn="ctr"/>
            <a:endParaRPr lang="da-DK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da-DK" sz="18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da-DK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Fagord =  </a:t>
            </a:r>
            <a:r>
              <a:rPr lang="da-DK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rd, som især bruges inden for et bestemt fagområde og har en præcis, teknisk betydning. </a:t>
            </a:r>
          </a:p>
          <a:p>
            <a:pPr algn="ctr"/>
            <a:endParaRPr lang="da-DK" sz="18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a-DK" sz="1800" dirty="0">
                <a:latin typeface="Aptos" panose="020B0004020202020204" pitchFamily="34" charset="0"/>
                <a:cs typeface="Times New Roman" panose="02020603050405020304" pitchFamily="18" charset="0"/>
              </a:rPr>
              <a:t>Funktion = </a:t>
            </a:r>
          </a:p>
          <a:p>
            <a:pPr algn="ctr"/>
            <a:r>
              <a:rPr lang="da-DK" sz="1800" dirty="0">
                <a:latin typeface="Aptos" panose="020B0004020202020204" pitchFamily="34" charset="0"/>
                <a:cs typeface="Times New Roman" panose="02020603050405020304" pitchFamily="18" charset="0"/>
              </a:rPr>
              <a:t>sammenhæng mellem tal / et organs opgave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2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DE513975-0E40-12AB-AF77-805F3A6DD0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" r="-1" b="38124"/>
          <a:stretch/>
        </p:blipFill>
        <p:spPr>
          <a:xfrm>
            <a:off x="6118397" y="0"/>
            <a:ext cx="6095905" cy="6858000"/>
          </a:xfrm>
          <a:prstGeom prst="rect">
            <a:avLst/>
          </a:prstGeom>
          <a:noFill/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03FFE75-457D-6DFD-E0F8-C6C3E7BA2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1" y="540000"/>
            <a:ext cx="5127022" cy="4957689"/>
          </a:xfrm>
        </p:spPr>
        <p:txBody>
          <a:bodyPr>
            <a:normAutofit/>
          </a:bodyPr>
          <a:lstStyle/>
          <a:p>
            <a:r>
              <a:rPr lang="en-US" dirty="0" err="1"/>
              <a:t>Fagordslister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din </a:t>
            </a:r>
            <a:r>
              <a:rPr lang="en-US" dirty="0" err="1"/>
              <a:t>ordbank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13731B3-232E-FE7E-AFF8-38C8B354A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1337" y="5656263"/>
            <a:ext cx="5125685" cy="733425"/>
          </a:xfrm>
        </p:spPr>
        <p:txBody>
          <a:bodyPr/>
          <a:lstStyle/>
          <a:p>
            <a:r>
              <a:rPr lang="en-US" dirty="0"/>
              <a:t>Gem den i: Google Drev, OneNote, Apple Notes </a:t>
            </a:r>
            <a:r>
              <a:rPr lang="en-US" dirty="0" err="1"/>
              <a:t>m.fl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9566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E207EC-5F3B-3DAE-0115-DD32904263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da-DK" dirty="0"/>
              <a:t>AI er ikke fremtiden, det er nutiden</a:t>
            </a:r>
            <a:r>
              <a:rPr lang="en-GB" dirty="0"/>
              <a:t>”</a:t>
            </a:r>
          </a:p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729541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circles with icons and a stopwatch&#10;&#10;AI-generated content may be incorrect.">
            <a:extLst>
              <a:ext uri="{FF2B5EF4-FFF2-40B4-BE49-F238E27FC236}">
                <a16:creationId xmlns:a16="http://schemas.microsoft.com/office/drawing/2014/main" id="{0F12D5D9-9C6A-1DE9-3FD2-C88EA7D32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8" y="2668411"/>
            <a:ext cx="11235391" cy="2759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9174B-1558-E3DE-91A0-9700C5401221}"/>
              </a:ext>
            </a:extLst>
          </p:cNvPr>
          <p:cNvSpPr txBox="1"/>
          <p:nvPr/>
        </p:nvSpPr>
        <p:spPr>
          <a:xfrm>
            <a:off x="494915" y="5564457"/>
            <a:ext cx="1411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15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Få</a:t>
            </a:r>
            <a:r>
              <a:rPr lang="en-GB" sz="15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GB" sz="15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overblik</a:t>
            </a:r>
            <a:r>
              <a:rPr lang="en-GB" sz="15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over </a:t>
            </a:r>
            <a:r>
              <a:rPr lang="en-GB" sz="15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lange</a:t>
            </a:r>
            <a:r>
              <a:rPr lang="en-GB" sz="15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GB" sz="15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tekster</a:t>
            </a:r>
            <a:endParaRPr lang="en-GB" sz="1500" dirty="0">
              <a:solidFill>
                <a:schemeClr val="tx2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algn="ctr"/>
            <a:endParaRPr lang="en-DK" sz="15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C0DA5-FE70-96AE-CD8F-E4B1B4E61924}"/>
              </a:ext>
            </a:extLst>
          </p:cNvPr>
          <p:cNvSpPr txBox="1"/>
          <p:nvPr/>
        </p:nvSpPr>
        <p:spPr>
          <a:xfrm>
            <a:off x="2431510" y="1505041"/>
            <a:ext cx="1411463" cy="109260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/>
            <a:r>
              <a:rPr lang="en-GB" sz="15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Få</a:t>
            </a:r>
            <a:r>
              <a:rPr lang="en-GB" sz="15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GB" sz="15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forklaret</a:t>
            </a:r>
            <a:r>
              <a:rPr lang="en-GB" sz="15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GB" sz="15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svære</a:t>
            </a:r>
            <a:r>
              <a:rPr lang="en-GB" sz="15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GB" sz="15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begreber</a:t>
            </a:r>
            <a:endParaRPr lang="en-GB" sz="1500" dirty="0">
              <a:solidFill>
                <a:schemeClr val="tx2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6AD0E3-CF9F-2CC3-FFA8-A773F3468801}"/>
              </a:ext>
            </a:extLst>
          </p:cNvPr>
          <p:cNvSpPr txBox="1"/>
          <p:nvPr/>
        </p:nvSpPr>
        <p:spPr>
          <a:xfrm>
            <a:off x="6256378" y="1889762"/>
            <a:ext cx="1411463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buNone/>
            </a:pPr>
            <a:r>
              <a:rPr lang="en-GB" sz="20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Få</a:t>
            </a:r>
            <a:r>
              <a:rPr lang="en-GB" sz="20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støtte</a:t>
            </a:r>
            <a:r>
              <a:rPr lang="en-GB" sz="20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til</a:t>
            </a:r>
            <a:r>
              <a:rPr lang="en-GB" sz="20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 </a:t>
            </a:r>
            <a:r>
              <a:rPr lang="en-GB" sz="20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struktur</a:t>
            </a:r>
            <a:endParaRPr lang="en-GB" sz="2000" dirty="0">
              <a:solidFill>
                <a:schemeClr val="tx2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F1C7D-A28D-E5A5-E215-66AD1E803715}"/>
              </a:ext>
            </a:extLst>
          </p:cNvPr>
          <p:cNvSpPr txBox="1"/>
          <p:nvPr/>
        </p:nvSpPr>
        <p:spPr>
          <a:xfrm>
            <a:off x="10039520" y="1489652"/>
            <a:ext cx="1612729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endParaRPr lang="en-GB" sz="2000" dirty="0">
              <a:solidFill>
                <a:schemeClr val="tx2"/>
              </a:solidFill>
            </a:endParaRPr>
          </a:p>
          <a:p>
            <a:pPr algn="ctr">
              <a:buNone/>
            </a:pPr>
            <a:endParaRPr lang="en-GB" sz="1500" dirty="0">
              <a:solidFill>
                <a:schemeClr val="tx2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  <a:p>
            <a:pPr algn="ctr"/>
            <a:r>
              <a:rPr lang="en-GB" sz="1600" dirty="0">
                <a:solidFill>
                  <a:schemeClr val="tx2"/>
                </a:solidFill>
              </a:rPr>
              <a:t>Spar </a:t>
            </a:r>
            <a:r>
              <a:rPr lang="en-GB" sz="1600" dirty="0" err="1">
                <a:solidFill>
                  <a:schemeClr val="tx2"/>
                </a:solidFill>
              </a:rPr>
              <a:t>tid</a:t>
            </a:r>
            <a:endParaRPr lang="en-GB" sz="1600" dirty="0">
              <a:solidFill>
                <a:schemeClr val="tx2"/>
              </a:solidFill>
            </a:endParaRPr>
          </a:p>
          <a:p>
            <a:pPr algn="ctr">
              <a:buNone/>
            </a:pPr>
            <a:endParaRPr lang="en-GB" sz="1500" dirty="0">
              <a:solidFill>
                <a:schemeClr val="tx2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CAB69-E3E6-E631-EAB9-FF03ED666380}"/>
              </a:ext>
            </a:extLst>
          </p:cNvPr>
          <p:cNvSpPr txBox="1"/>
          <p:nvPr/>
        </p:nvSpPr>
        <p:spPr>
          <a:xfrm>
            <a:off x="4330933" y="5564457"/>
            <a:ext cx="1411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Kom I gang med at </a:t>
            </a:r>
            <a:r>
              <a:rPr lang="en-GB" sz="1500" dirty="0" err="1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skrive</a:t>
            </a:r>
            <a:endParaRPr lang="en-GB" sz="1500" dirty="0">
              <a:solidFill>
                <a:schemeClr val="tx2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6D877-2096-B23B-8C65-933847BA37A6}"/>
              </a:ext>
            </a:extLst>
          </p:cNvPr>
          <p:cNvSpPr txBox="1"/>
          <p:nvPr/>
        </p:nvSpPr>
        <p:spPr>
          <a:xfrm>
            <a:off x="8189255" y="5564457"/>
            <a:ext cx="1411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err="1">
                <a:solidFill>
                  <a:schemeClr val="tx2"/>
                </a:solidFill>
              </a:rPr>
              <a:t>Tjek</a:t>
            </a:r>
            <a:r>
              <a:rPr lang="en-GB" sz="1100" dirty="0">
                <a:solidFill>
                  <a:schemeClr val="tx2"/>
                </a:solidFill>
              </a:rPr>
              <a:t> for stave- </a:t>
            </a:r>
            <a:r>
              <a:rPr lang="en-GB" sz="1100" dirty="0" err="1">
                <a:solidFill>
                  <a:schemeClr val="tx2"/>
                </a:solidFill>
              </a:rPr>
              <a:t>og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grammatik</a:t>
            </a:r>
            <a:r>
              <a:rPr lang="en-GB" sz="1100" dirty="0">
                <a:solidFill>
                  <a:schemeClr val="tx2"/>
                </a:solidFill>
              </a:rPr>
              <a:t> </a:t>
            </a:r>
            <a:r>
              <a:rPr lang="en-GB" sz="1100" dirty="0" err="1">
                <a:solidFill>
                  <a:schemeClr val="tx2"/>
                </a:solidFill>
              </a:rPr>
              <a:t>fejl</a:t>
            </a:r>
            <a:endParaRPr lang="en-GB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82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C5481E-B954-6062-D7F3-B7AEAE7E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888" y="540000"/>
            <a:ext cx="5181600" cy="1828193"/>
          </a:xfrm>
        </p:spPr>
        <p:txBody>
          <a:bodyPr/>
          <a:lstStyle/>
          <a:p>
            <a:r>
              <a:rPr lang="da-DK" dirty="0"/>
              <a:t>Når du skriver prompts i f.eks. </a:t>
            </a:r>
            <a:r>
              <a:rPr lang="da-DK" dirty="0" err="1"/>
              <a:t>ChatGPT</a:t>
            </a:r>
            <a:r>
              <a:rPr lang="da-DK" dirty="0"/>
              <a:t>:</a:t>
            </a:r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835645-47E9-15A3-58B1-CAC124AD99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da-DK" dirty="0"/>
              <a:t>Giv en rolle</a:t>
            </a:r>
          </a:p>
          <a:p>
            <a:pPr marL="342900" indent="-342900">
              <a:buAutoNum type="arabicPeriod"/>
            </a:pPr>
            <a:r>
              <a:rPr lang="da-DK" dirty="0"/>
              <a:t>Giv kontekst</a:t>
            </a:r>
          </a:p>
          <a:p>
            <a:pPr marL="342900" indent="-342900">
              <a:buAutoNum type="arabicPeriod"/>
            </a:pPr>
            <a:r>
              <a:rPr lang="da-DK" dirty="0"/>
              <a:t>Giv en konkret opgave</a:t>
            </a:r>
          </a:p>
          <a:p>
            <a:pPr marL="342900" indent="-342900">
              <a:buAutoNum type="arabicPeriod"/>
            </a:pPr>
            <a:r>
              <a:rPr lang="da-DK" dirty="0"/>
              <a:t>Lav begrænsninger</a:t>
            </a:r>
          </a:p>
          <a:p>
            <a:pPr marL="342900" indent="-342900">
              <a:buAutoNum type="arabicPeriod"/>
            </a:pPr>
            <a:r>
              <a:rPr lang="da-DK" dirty="0"/>
              <a:t>Bed om at stille spørgsmål</a:t>
            </a:r>
          </a:p>
          <a:p>
            <a:pPr marL="342900" indent="-342900">
              <a:buAutoNum type="arabicPeriod"/>
            </a:pPr>
            <a:r>
              <a:rPr lang="da-DK" dirty="0"/>
              <a:t>Følg op og forfin</a:t>
            </a:r>
            <a:endParaRPr lang="en-DK" dirty="0"/>
          </a:p>
        </p:txBody>
      </p:sp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235AB305-9FB2-4DCF-DE77-B30A89E2FF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329" b="8329"/>
          <a:stretch>
            <a:fillRect/>
          </a:stretch>
        </p:blipFill>
        <p:spPr/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1DA308F-A755-16C7-8516-D14C8617F306}"/>
              </a:ext>
            </a:extLst>
          </p:cNvPr>
          <p:cNvSpPr txBox="1"/>
          <p:nvPr/>
        </p:nvSpPr>
        <p:spPr>
          <a:xfrm>
            <a:off x="8750595" y="6477488"/>
            <a:ext cx="3363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i="1" dirty="0"/>
              <a:t>Harvard Universitet, Informations Teknologi</a:t>
            </a:r>
          </a:p>
        </p:txBody>
      </p:sp>
    </p:spTree>
    <p:extLst>
      <p:ext uri="{BB962C8B-B14F-4D97-AF65-F5344CB8AC3E}">
        <p14:creationId xmlns:p14="http://schemas.microsoft.com/office/powerpoint/2010/main" val="2141850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&amp;Til">
      <a:dk1>
        <a:srgbClr val="000000"/>
      </a:dk1>
      <a:lt1>
        <a:srgbClr val="FFFFFF"/>
      </a:lt1>
      <a:dk2>
        <a:srgbClr val="0B3C45"/>
      </a:dk2>
      <a:lt2>
        <a:srgbClr val="EDEDED"/>
      </a:lt2>
      <a:accent1>
        <a:srgbClr val="0B3C45"/>
      </a:accent1>
      <a:accent2>
        <a:srgbClr val="3C766F"/>
      </a:accent2>
      <a:accent3>
        <a:srgbClr val="96FAB9"/>
      </a:accent3>
      <a:accent4>
        <a:srgbClr val="4552C5"/>
      </a:accent4>
      <a:accent5>
        <a:srgbClr val="CCD9FF"/>
      </a:accent5>
      <a:accent6>
        <a:srgbClr val="9C163E"/>
      </a:accent6>
      <a:hlink>
        <a:srgbClr val="F33771"/>
      </a:hlink>
      <a:folHlink>
        <a:srgbClr val="BCC3C3"/>
      </a:folHlink>
    </a:clrScheme>
    <a:fontScheme name="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ogTil_template med guide" id="{94C6826E-224B-412F-82B3-30A56A8F78F5}" vid="{E4203D41-A3DB-451F-BD90-F69BD5939F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1296</TotalTime>
  <Words>553</Words>
  <Application>Microsoft Office PowerPoint</Application>
  <PresentationFormat>Widescreen</PresentationFormat>
  <Paragraphs>114</Paragraphs>
  <Slides>22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30" baseType="lpstr">
      <vt:lpstr>Inter SemiBold</vt:lpstr>
      <vt:lpstr>Symbol</vt:lpstr>
      <vt:lpstr>Inter</vt:lpstr>
      <vt:lpstr>Arial</vt:lpstr>
      <vt:lpstr>Inter Light</vt:lpstr>
      <vt:lpstr>Inter Medium</vt:lpstr>
      <vt:lpstr>Aptos</vt:lpstr>
      <vt:lpstr>Office-tema</vt:lpstr>
      <vt:lpstr>Studieliv og strategier</vt:lpstr>
      <vt:lpstr>Agenda</vt:lpstr>
      <vt:lpstr>PowerPoint-præsentation</vt:lpstr>
      <vt:lpstr>Inspiration fra virkeligheden</vt:lpstr>
      <vt:lpstr>  Sprogkoder fra de forskellige fag</vt:lpstr>
      <vt:lpstr>PowerPoint-præsentation</vt:lpstr>
      <vt:lpstr>PowerPoint-præsentation</vt:lpstr>
      <vt:lpstr>PowerPoint-præsentation</vt:lpstr>
      <vt:lpstr>Når du skriver prompts i f.eks. ChatGPT:</vt:lpstr>
      <vt:lpstr>Gode prompts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Tak for i dag</vt:lpstr>
    </vt:vector>
  </TitlesOfParts>
  <Company>FTFa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Ditte Emilia Hoel Madsen</dc:creator>
  <cp:lastModifiedBy>Ditte Emilia Hoel Madsen</cp:lastModifiedBy>
  <cp:revision>61</cp:revision>
  <dcterms:created xsi:type="dcterms:W3CDTF">2025-07-02T06:01:30Z</dcterms:created>
  <dcterms:modified xsi:type="dcterms:W3CDTF">2025-12-02T10:31:48Z</dcterms:modified>
</cp:coreProperties>
</file>